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84" r:id="rId5"/>
    <p:sldId id="286" r:id="rId6"/>
    <p:sldId id="287" r:id="rId7"/>
    <p:sldId id="288" r:id="rId8"/>
    <p:sldId id="261" r:id="rId9"/>
    <p:sldId id="296" r:id="rId10"/>
    <p:sldId id="290" r:id="rId11"/>
    <p:sldId id="297" r:id="rId12"/>
    <p:sldId id="298" r:id="rId13"/>
    <p:sldId id="299" r:id="rId14"/>
    <p:sldId id="300" r:id="rId15"/>
    <p:sldId id="301" r:id="rId16"/>
    <p:sldId id="302" r:id="rId17"/>
    <p:sldId id="303" r:id="rId18"/>
    <p:sldId id="304" r:id="rId19"/>
    <p:sldId id="292"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899" autoAdjust="0"/>
  </p:normalViewPr>
  <p:slideViewPr>
    <p:cSldViewPr snapToGrid="0" snapToObjects="1" showGuides="1">
      <p:cViewPr>
        <p:scale>
          <a:sx n="70" d="100"/>
          <a:sy n="70" d="100"/>
        </p:scale>
        <p:origin x="660" y="48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02708" y="1299972"/>
            <a:ext cx="6044071" cy="3363186"/>
          </a:xfrm>
        </p:spPr>
        <p:txBody>
          <a:bodyPr/>
          <a:lstStyle/>
          <a:p>
            <a:r>
              <a:rPr lang="en-US" dirty="0"/>
              <a:t>Hotel Aggregator Analytics Insights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02708" y="4608295"/>
            <a:ext cx="4873752" cy="630936"/>
          </a:xfrm>
        </p:spPr>
        <p:txBody>
          <a:bodyPr/>
          <a:lstStyle/>
          <a:p>
            <a:r>
              <a:rPr lang="en-US" dirty="0"/>
              <a:t>Joel Charles</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t="1802" b="1802"/>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a:xfrm>
            <a:off x="1132015" y="228789"/>
            <a:ext cx="9912096" cy="1014984"/>
          </a:xfrm>
        </p:spPr>
        <p:txBody>
          <a:bodyPr/>
          <a:lstStyle/>
          <a:p>
            <a:r>
              <a:rPr lang="en-US" sz="5300" u="sng" dirty="0"/>
              <a:t>Superhost</a:t>
            </a:r>
            <a:endParaRPr lang="en-US" sz="5700" dirty="0"/>
          </a:p>
        </p:txBody>
      </p:sp>
      <p:sp>
        <p:nvSpPr>
          <p:cNvPr id="52" name="Text Placeholder 51">
            <a:extLst>
              <a:ext uri="{FF2B5EF4-FFF2-40B4-BE49-F238E27FC236}">
                <a16:creationId xmlns:a16="http://schemas.microsoft.com/office/drawing/2014/main" id="{6AD58CB7-D904-C367-0B2A-5E32C19D64B6}"/>
              </a:ext>
            </a:extLst>
          </p:cNvPr>
          <p:cNvSpPr>
            <a:spLocks noGrp="1"/>
          </p:cNvSpPr>
          <p:nvPr>
            <p:ph type="body" sz="quarter" idx="14"/>
          </p:nvPr>
        </p:nvSpPr>
        <p:spPr/>
        <p:txBody>
          <a:bodyPr/>
          <a:lstStyle/>
          <a:p>
            <a:r>
              <a:rPr lang="en-GB" sz="1600" dirty="0"/>
              <a:t>Distribution of Superhost(t/f)</a:t>
            </a:r>
            <a:endParaRPr lang="en-NG" sz="1600" dirty="0"/>
          </a:p>
        </p:txBody>
      </p:sp>
      <p:sp>
        <p:nvSpPr>
          <p:cNvPr id="53" name="Text Placeholder 52">
            <a:extLst>
              <a:ext uri="{FF2B5EF4-FFF2-40B4-BE49-F238E27FC236}">
                <a16:creationId xmlns:a16="http://schemas.microsoft.com/office/drawing/2014/main" id="{E419C6F2-E67E-F719-A22D-BB2B12421A42}"/>
              </a:ext>
            </a:extLst>
          </p:cNvPr>
          <p:cNvSpPr>
            <a:spLocks noGrp="1"/>
          </p:cNvSpPr>
          <p:nvPr>
            <p:ph type="body" sz="quarter" idx="16"/>
          </p:nvPr>
        </p:nvSpPr>
        <p:spPr/>
        <p:txBody>
          <a:bodyPr/>
          <a:lstStyle/>
          <a:p>
            <a:r>
              <a:rPr lang="en-GB" sz="1600" dirty="0"/>
              <a:t>Average Price by Superhost</a:t>
            </a:r>
            <a:endParaRPr lang="en-NG" sz="1600" dirty="0"/>
          </a:p>
        </p:txBody>
      </p:sp>
      <p:sp>
        <p:nvSpPr>
          <p:cNvPr id="10" name="Text Placeholder 9">
            <a:extLst>
              <a:ext uri="{FF2B5EF4-FFF2-40B4-BE49-F238E27FC236}">
                <a16:creationId xmlns:a16="http://schemas.microsoft.com/office/drawing/2014/main" id="{2D5E53CA-88E4-5E3E-038D-C878DC098FD7}"/>
              </a:ext>
            </a:extLst>
          </p:cNvPr>
          <p:cNvSpPr>
            <a:spLocks noGrp="1"/>
          </p:cNvSpPr>
          <p:nvPr>
            <p:ph type="body" sz="quarter" idx="19"/>
          </p:nvPr>
        </p:nvSpPr>
        <p:spPr/>
        <p:txBody>
          <a:bodyPr/>
          <a:lstStyle/>
          <a:p>
            <a:r>
              <a:rPr lang="en-GB" sz="1600" dirty="0"/>
              <a:t>Average Monthly Reviews</a:t>
            </a:r>
            <a:endParaRPr lang="en-NG" sz="1600" dirty="0"/>
          </a:p>
        </p:txBody>
      </p:sp>
      <p:pic>
        <p:nvPicPr>
          <p:cNvPr id="34" name="Content Placeholder 33">
            <a:extLst>
              <a:ext uri="{FF2B5EF4-FFF2-40B4-BE49-F238E27FC236}">
                <a16:creationId xmlns:a16="http://schemas.microsoft.com/office/drawing/2014/main" id="{3A808EC4-B6EB-C41C-10AC-FF626A1EA0FA}"/>
              </a:ext>
            </a:extLst>
          </p:cNvPr>
          <p:cNvPicPr>
            <a:picLocks noGrp="1" noChangeAspect="1"/>
          </p:cNvPicPr>
          <p:nvPr>
            <p:ph sz="half" idx="20"/>
          </p:nvPr>
        </p:nvPicPr>
        <p:blipFill>
          <a:blip r:embed="rId2"/>
          <a:stretch>
            <a:fillRect/>
          </a:stretch>
        </p:blipFill>
        <p:spPr>
          <a:xfrm>
            <a:off x="8526025" y="2901921"/>
            <a:ext cx="2743200" cy="2719820"/>
          </a:xfrm>
        </p:spPr>
      </p:pic>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Host Performance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April 2024</a:t>
            </a:r>
          </a:p>
        </p:txBody>
      </p:sp>
      <p:pic>
        <p:nvPicPr>
          <p:cNvPr id="26" name="Content Placeholder 25">
            <a:extLst>
              <a:ext uri="{FF2B5EF4-FFF2-40B4-BE49-F238E27FC236}">
                <a16:creationId xmlns:a16="http://schemas.microsoft.com/office/drawing/2014/main" id="{30529FAA-7AF0-2A6E-1857-2E234A372E71}"/>
              </a:ext>
            </a:extLst>
          </p:cNvPr>
          <p:cNvPicPr>
            <a:picLocks noGrp="1" noChangeAspect="1"/>
          </p:cNvPicPr>
          <p:nvPr>
            <p:ph sz="half" idx="2"/>
          </p:nvPr>
        </p:nvPicPr>
        <p:blipFill>
          <a:blip r:embed="rId3"/>
          <a:stretch>
            <a:fillRect/>
          </a:stretch>
        </p:blipFill>
        <p:spPr>
          <a:xfrm>
            <a:off x="933450" y="2893258"/>
            <a:ext cx="2743200" cy="2743200"/>
          </a:xfrm>
        </p:spPr>
      </p:pic>
      <p:sp>
        <p:nvSpPr>
          <p:cNvPr id="27" name="Rectangle 26">
            <a:extLst>
              <a:ext uri="{FF2B5EF4-FFF2-40B4-BE49-F238E27FC236}">
                <a16:creationId xmlns:a16="http://schemas.microsoft.com/office/drawing/2014/main" id="{E7CF601B-C9B1-BAE4-CEA1-077EA1C2BC95}"/>
              </a:ext>
            </a:extLst>
          </p:cNvPr>
          <p:cNvSpPr/>
          <p:nvPr/>
        </p:nvSpPr>
        <p:spPr>
          <a:xfrm>
            <a:off x="933450" y="2893258"/>
            <a:ext cx="2743200" cy="27432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31" name="Content Placeholder 30">
            <a:extLst>
              <a:ext uri="{FF2B5EF4-FFF2-40B4-BE49-F238E27FC236}">
                <a16:creationId xmlns:a16="http://schemas.microsoft.com/office/drawing/2014/main" id="{FFBCBB8F-4E64-401D-7297-CC98333B0633}"/>
              </a:ext>
            </a:extLst>
          </p:cNvPr>
          <p:cNvPicPr>
            <a:picLocks noGrp="1" noChangeAspect="1"/>
          </p:cNvPicPr>
          <p:nvPr>
            <p:ph sz="half" idx="13"/>
          </p:nvPr>
        </p:nvPicPr>
        <p:blipFill>
          <a:blip r:embed="rId4"/>
          <a:stretch>
            <a:fillRect/>
          </a:stretch>
        </p:blipFill>
        <p:spPr>
          <a:xfrm>
            <a:off x="4732020" y="2889889"/>
            <a:ext cx="2743200" cy="2751316"/>
          </a:xfrm>
        </p:spPr>
      </p:pic>
      <p:sp>
        <p:nvSpPr>
          <p:cNvPr id="32" name="Rectangle 31">
            <a:extLst>
              <a:ext uri="{FF2B5EF4-FFF2-40B4-BE49-F238E27FC236}">
                <a16:creationId xmlns:a16="http://schemas.microsoft.com/office/drawing/2014/main" id="{752A4437-E435-A761-3206-CC3B8D921ACA}"/>
              </a:ext>
            </a:extLst>
          </p:cNvPr>
          <p:cNvSpPr/>
          <p:nvPr/>
        </p:nvSpPr>
        <p:spPr>
          <a:xfrm>
            <a:off x="4732020" y="2889889"/>
            <a:ext cx="2743200" cy="27432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6" name="Rectangle 35">
            <a:extLst>
              <a:ext uri="{FF2B5EF4-FFF2-40B4-BE49-F238E27FC236}">
                <a16:creationId xmlns:a16="http://schemas.microsoft.com/office/drawing/2014/main" id="{3BCCA92E-8303-632A-7ADE-2472AA1805DC}"/>
              </a:ext>
            </a:extLst>
          </p:cNvPr>
          <p:cNvSpPr/>
          <p:nvPr/>
        </p:nvSpPr>
        <p:spPr>
          <a:xfrm>
            <a:off x="8526025" y="2889889"/>
            <a:ext cx="2743200" cy="27432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296284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p:txBody>
          <a:bodyPr/>
          <a:lstStyle/>
          <a:p>
            <a:r>
              <a:rPr lang="en-US" sz="5700" u="sng" dirty="0"/>
              <a:t>Host Response</a:t>
            </a:r>
          </a:p>
        </p:txBody>
      </p:sp>
      <p:sp>
        <p:nvSpPr>
          <p:cNvPr id="52" name="Text Placeholder 51">
            <a:extLst>
              <a:ext uri="{FF2B5EF4-FFF2-40B4-BE49-F238E27FC236}">
                <a16:creationId xmlns:a16="http://schemas.microsoft.com/office/drawing/2014/main" id="{6AD58CB7-D904-C367-0B2A-5E32C19D64B6}"/>
              </a:ext>
            </a:extLst>
          </p:cNvPr>
          <p:cNvSpPr>
            <a:spLocks noGrp="1"/>
          </p:cNvSpPr>
          <p:nvPr>
            <p:ph type="body" sz="quarter" idx="14"/>
          </p:nvPr>
        </p:nvSpPr>
        <p:spPr/>
        <p:txBody>
          <a:bodyPr/>
          <a:lstStyle/>
          <a:p>
            <a:r>
              <a:rPr lang="en-GB" sz="1600" dirty="0"/>
              <a:t>Average Monthly Reviews by Host Response</a:t>
            </a:r>
            <a:endParaRPr lang="en-NG" sz="1600" dirty="0"/>
          </a:p>
        </p:txBody>
      </p:sp>
      <p:sp>
        <p:nvSpPr>
          <p:cNvPr id="53" name="Text Placeholder 52">
            <a:extLst>
              <a:ext uri="{FF2B5EF4-FFF2-40B4-BE49-F238E27FC236}">
                <a16:creationId xmlns:a16="http://schemas.microsoft.com/office/drawing/2014/main" id="{E419C6F2-E67E-F719-A22D-BB2B12421A42}"/>
              </a:ext>
            </a:extLst>
          </p:cNvPr>
          <p:cNvSpPr>
            <a:spLocks noGrp="1"/>
          </p:cNvSpPr>
          <p:nvPr>
            <p:ph type="body" sz="quarter" idx="19"/>
          </p:nvPr>
        </p:nvSpPr>
        <p:spPr/>
        <p:txBody>
          <a:bodyPr/>
          <a:lstStyle/>
          <a:p>
            <a:r>
              <a:rPr lang="en-GB" sz="1600" dirty="0"/>
              <a:t>Average Rating by Host Response</a:t>
            </a:r>
            <a:endParaRPr lang="en-NG" sz="1600"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Host Performance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7" name="Content Placeholder 6">
            <a:extLst>
              <a:ext uri="{FF2B5EF4-FFF2-40B4-BE49-F238E27FC236}">
                <a16:creationId xmlns:a16="http://schemas.microsoft.com/office/drawing/2014/main" id="{994EF5EA-03A9-DEAC-1CC4-0B3CE980FCE5}"/>
              </a:ext>
            </a:extLst>
          </p:cNvPr>
          <p:cNvPicPr>
            <a:picLocks noGrp="1" noChangeAspect="1"/>
          </p:cNvPicPr>
          <p:nvPr>
            <p:ph sz="half" idx="2"/>
          </p:nvPr>
        </p:nvPicPr>
        <p:blipFill>
          <a:blip r:embed="rId2"/>
          <a:stretch>
            <a:fillRect/>
          </a:stretch>
        </p:blipFill>
        <p:spPr>
          <a:xfrm>
            <a:off x="1003561" y="2941204"/>
            <a:ext cx="4360919" cy="2786062"/>
          </a:xfrm>
        </p:spPr>
      </p:pic>
      <p:sp>
        <p:nvSpPr>
          <p:cNvPr id="8" name="Rectangle 7">
            <a:extLst>
              <a:ext uri="{FF2B5EF4-FFF2-40B4-BE49-F238E27FC236}">
                <a16:creationId xmlns:a16="http://schemas.microsoft.com/office/drawing/2014/main" id="{12CDEFFF-E73D-6806-F2BC-617D98A92AA2}"/>
              </a:ext>
            </a:extLst>
          </p:cNvPr>
          <p:cNvSpPr/>
          <p:nvPr/>
        </p:nvSpPr>
        <p:spPr>
          <a:xfrm>
            <a:off x="1003561" y="2941204"/>
            <a:ext cx="4360919" cy="278606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4" name="Content Placeholder 13">
            <a:extLst>
              <a:ext uri="{FF2B5EF4-FFF2-40B4-BE49-F238E27FC236}">
                <a16:creationId xmlns:a16="http://schemas.microsoft.com/office/drawing/2014/main" id="{1389C91C-8D99-6221-0E49-5CA5E71F1636}"/>
              </a:ext>
            </a:extLst>
          </p:cNvPr>
          <p:cNvPicPr>
            <a:picLocks noGrp="1" noChangeAspect="1"/>
          </p:cNvPicPr>
          <p:nvPr>
            <p:ph sz="half" idx="20"/>
          </p:nvPr>
        </p:nvPicPr>
        <p:blipFill>
          <a:blip r:embed="rId3"/>
          <a:stretch>
            <a:fillRect/>
          </a:stretch>
        </p:blipFill>
        <p:spPr>
          <a:xfrm>
            <a:off x="6667507" y="2941204"/>
            <a:ext cx="4100755" cy="2784475"/>
          </a:xfrm>
        </p:spPr>
      </p:pic>
      <p:sp>
        <p:nvSpPr>
          <p:cNvPr id="15" name="Rectangle 14">
            <a:extLst>
              <a:ext uri="{FF2B5EF4-FFF2-40B4-BE49-F238E27FC236}">
                <a16:creationId xmlns:a16="http://schemas.microsoft.com/office/drawing/2014/main" id="{1D8BA4D9-9552-D63F-78C4-EF41340F2E17}"/>
              </a:ext>
            </a:extLst>
          </p:cNvPr>
          <p:cNvSpPr/>
          <p:nvPr/>
        </p:nvSpPr>
        <p:spPr>
          <a:xfrm>
            <a:off x="6667507" y="2927585"/>
            <a:ext cx="4100755" cy="278606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183781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12</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Review Score/Guess Satisfaction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April 2024</a:t>
            </a:r>
          </a:p>
        </p:txBody>
      </p:sp>
      <p:sp>
        <p:nvSpPr>
          <p:cNvPr id="17" name="Title 1">
            <a:extLst>
              <a:ext uri="{FF2B5EF4-FFF2-40B4-BE49-F238E27FC236}">
                <a16:creationId xmlns:a16="http://schemas.microsoft.com/office/drawing/2014/main" id="{8DEED19A-6463-A67E-F75C-B7EBF6E07BCE}"/>
              </a:ext>
            </a:extLst>
          </p:cNvPr>
          <p:cNvSpPr>
            <a:spLocks noGrp="1"/>
          </p:cNvSpPr>
          <p:nvPr>
            <p:ph type="title"/>
          </p:nvPr>
        </p:nvSpPr>
        <p:spPr>
          <a:xfrm>
            <a:off x="1623460" y="1986221"/>
            <a:ext cx="6040655" cy="2885558"/>
          </a:xfrm>
        </p:spPr>
        <p:txBody>
          <a:bodyPr/>
          <a:lstStyle/>
          <a:p>
            <a:r>
              <a:rPr lang="en-US" sz="5200" dirty="0"/>
              <a:t>Review Score</a:t>
            </a:r>
            <a:br>
              <a:rPr lang="en-US" sz="5200" dirty="0"/>
            </a:br>
            <a:r>
              <a:rPr lang="en-US" sz="5200" dirty="0"/>
              <a:t>and </a:t>
            </a:r>
            <a:br>
              <a:rPr lang="en-US" sz="5200" dirty="0"/>
            </a:br>
            <a:r>
              <a:rPr lang="en-US" sz="5200" dirty="0"/>
              <a:t>Guess Satisfaction</a:t>
            </a:r>
          </a:p>
        </p:txBody>
      </p:sp>
    </p:spTree>
    <p:extLst>
      <p:ext uri="{BB962C8B-B14F-4D97-AF65-F5344CB8AC3E}">
        <p14:creationId xmlns:p14="http://schemas.microsoft.com/office/powerpoint/2010/main" val="3808958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a:xfrm>
            <a:off x="142346" y="320996"/>
            <a:ext cx="11907308" cy="1014984"/>
          </a:xfrm>
        </p:spPr>
        <p:txBody>
          <a:bodyPr/>
          <a:lstStyle/>
          <a:p>
            <a:r>
              <a:rPr lang="en-US" sz="4800" u="sng" dirty="0"/>
              <a:t>Review Scores/Guest Satisfaction </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Review Score/ Guess Satisfaction</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5" name="Picture 4">
            <a:extLst>
              <a:ext uri="{FF2B5EF4-FFF2-40B4-BE49-F238E27FC236}">
                <a16:creationId xmlns:a16="http://schemas.microsoft.com/office/drawing/2014/main" id="{CEB9DE6E-C273-19DF-ADAA-034D6DB75711}"/>
              </a:ext>
            </a:extLst>
          </p:cNvPr>
          <p:cNvPicPr>
            <a:picLocks noChangeAspect="1"/>
          </p:cNvPicPr>
          <p:nvPr/>
        </p:nvPicPr>
        <p:blipFill>
          <a:blip r:embed="rId2"/>
          <a:stretch>
            <a:fillRect/>
          </a:stretch>
        </p:blipFill>
        <p:spPr>
          <a:xfrm>
            <a:off x="629894" y="2163229"/>
            <a:ext cx="4734586" cy="3410426"/>
          </a:xfrm>
          <a:prstGeom prst="rect">
            <a:avLst/>
          </a:prstGeom>
        </p:spPr>
      </p:pic>
      <p:pic>
        <p:nvPicPr>
          <p:cNvPr id="9" name="Picture 8">
            <a:extLst>
              <a:ext uri="{FF2B5EF4-FFF2-40B4-BE49-F238E27FC236}">
                <a16:creationId xmlns:a16="http://schemas.microsoft.com/office/drawing/2014/main" id="{CFA5D632-979B-75FE-C78E-813A77704488}"/>
              </a:ext>
            </a:extLst>
          </p:cNvPr>
          <p:cNvPicPr>
            <a:picLocks noChangeAspect="1"/>
          </p:cNvPicPr>
          <p:nvPr/>
        </p:nvPicPr>
        <p:blipFill>
          <a:blip r:embed="rId3"/>
          <a:stretch>
            <a:fillRect/>
          </a:stretch>
        </p:blipFill>
        <p:spPr>
          <a:xfrm>
            <a:off x="6293371" y="2163230"/>
            <a:ext cx="5391902" cy="3410426"/>
          </a:xfrm>
          <a:prstGeom prst="rect">
            <a:avLst/>
          </a:prstGeom>
        </p:spPr>
      </p:pic>
      <p:sp>
        <p:nvSpPr>
          <p:cNvPr id="10" name="Rectangle 9">
            <a:extLst>
              <a:ext uri="{FF2B5EF4-FFF2-40B4-BE49-F238E27FC236}">
                <a16:creationId xmlns:a16="http://schemas.microsoft.com/office/drawing/2014/main" id="{53B3CDE7-056B-56D3-A302-E8110ACCFDD3}"/>
              </a:ext>
            </a:extLst>
          </p:cNvPr>
          <p:cNvSpPr/>
          <p:nvPr/>
        </p:nvSpPr>
        <p:spPr>
          <a:xfrm>
            <a:off x="629894" y="2163229"/>
            <a:ext cx="4734586" cy="341042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1" name="Rectangle 10">
            <a:extLst>
              <a:ext uri="{FF2B5EF4-FFF2-40B4-BE49-F238E27FC236}">
                <a16:creationId xmlns:a16="http://schemas.microsoft.com/office/drawing/2014/main" id="{C9A55703-CBA8-EABD-CD0B-2F2B36FD85B5}"/>
              </a:ext>
            </a:extLst>
          </p:cNvPr>
          <p:cNvSpPr/>
          <p:nvPr/>
        </p:nvSpPr>
        <p:spPr>
          <a:xfrm>
            <a:off x="6293370" y="2183759"/>
            <a:ext cx="5391901" cy="341042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283661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Review Score/Guess Satisfaction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April 2024</a:t>
            </a:r>
          </a:p>
        </p:txBody>
      </p:sp>
      <p:sp>
        <p:nvSpPr>
          <p:cNvPr id="17" name="Title 1">
            <a:extLst>
              <a:ext uri="{FF2B5EF4-FFF2-40B4-BE49-F238E27FC236}">
                <a16:creationId xmlns:a16="http://schemas.microsoft.com/office/drawing/2014/main" id="{8DEED19A-6463-A67E-F75C-B7EBF6E07BCE}"/>
              </a:ext>
            </a:extLst>
          </p:cNvPr>
          <p:cNvSpPr>
            <a:spLocks noGrp="1"/>
          </p:cNvSpPr>
          <p:nvPr>
            <p:ph type="title"/>
          </p:nvPr>
        </p:nvSpPr>
        <p:spPr>
          <a:xfrm>
            <a:off x="1623460" y="1986221"/>
            <a:ext cx="6040655" cy="2885558"/>
          </a:xfrm>
        </p:spPr>
        <p:txBody>
          <a:bodyPr/>
          <a:lstStyle/>
          <a:p>
            <a:r>
              <a:rPr lang="en-US" sz="5200" dirty="0"/>
              <a:t>Property Type</a:t>
            </a:r>
            <a:br>
              <a:rPr lang="en-US" sz="5200" dirty="0"/>
            </a:br>
            <a:r>
              <a:rPr lang="en-US" sz="5200" dirty="0"/>
              <a:t>and</a:t>
            </a:r>
            <a:br>
              <a:rPr lang="en-US" sz="5200" dirty="0"/>
            </a:br>
            <a:r>
              <a:rPr lang="en-US" sz="5200" dirty="0"/>
              <a:t>Room Analysis</a:t>
            </a:r>
          </a:p>
        </p:txBody>
      </p:sp>
    </p:spTree>
    <p:extLst>
      <p:ext uri="{BB962C8B-B14F-4D97-AF65-F5344CB8AC3E}">
        <p14:creationId xmlns:p14="http://schemas.microsoft.com/office/powerpoint/2010/main" val="29676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p:txBody>
          <a:bodyPr/>
          <a:lstStyle/>
          <a:p>
            <a:r>
              <a:rPr lang="en-US" sz="5700" u="sng" dirty="0"/>
              <a:t>Listings</a:t>
            </a:r>
          </a:p>
        </p:txBody>
      </p:sp>
      <p:sp>
        <p:nvSpPr>
          <p:cNvPr id="52" name="Text Placeholder 51">
            <a:extLst>
              <a:ext uri="{FF2B5EF4-FFF2-40B4-BE49-F238E27FC236}">
                <a16:creationId xmlns:a16="http://schemas.microsoft.com/office/drawing/2014/main" id="{6AD58CB7-D904-C367-0B2A-5E32C19D64B6}"/>
              </a:ext>
            </a:extLst>
          </p:cNvPr>
          <p:cNvSpPr>
            <a:spLocks noGrp="1"/>
          </p:cNvSpPr>
          <p:nvPr>
            <p:ph type="body" sz="quarter" idx="14"/>
          </p:nvPr>
        </p:nvSpPr>
        <p:spPr/>
        <p:txBody>
          <a:bodyPr/>
          <a:lstStyle/>
          <a:p>
            <a:r>
              <a:rPr lang="en-GB" sz="1600" dirty="0"/>
              <a:t>Distribution of Listings by Room Type</a:t>
            </a:r>
            <a:endParaRPr lang="en-NG" sz="1600" dirty="0"/>
          </a:p>
        </p:txBody>
      </p:sp>
      <p:sp>
        <p:nvSpPr>
          <p:cNvPr id="53" name="Text Placeholder 52">
            <a:extLst>
              <a:ext uri="{FF2B5EF4-FFF2-40B4-BE49-F238E27FC236}">
                <a16:creationId xmlns:a16="http://schemas.microsoft.com/office/drawing/2014/main" id="{E419C6F2-E67E-F719-A22D-BB2B12421A42}"/>
              </a:ext>
            </a:extLst>
          </p:cNvPr>
          <p:cNvSpPr>
            <a:spLocks noGrp="1"/>
          </p:cNvSpPr>
          <p:nvPr>
            <p:ph type="body" sz="quarter" idx="19"/>
          </p:nvPr>
        </p:nvSpPr>
        <p:spPr/>
        <p:txBody>
          <a:bodyPr/>
          <a:lstStyle/>
          <a:p>
            <a:r>
              <a:rPr lang="en-GB" sz="1600" dirty="0"/>
              <a:t>Distribution of Listings by Property Type</a:t>
            </a:r>
            <a:endParaRPr lang="en-NG" sz="1600"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Property Type/ Room Analysis</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April 2024</a:t>
            </a:r>
          </a:p>
        </p:txBody>
      </p:sp>
      <p:pic>
        <p:nvPicPr>
          <p:cNvPr id="14" name="Content Placeholder 13">
            <a:extLst>
              <a:ext uri="{FF2B5EF4-FFF2-40B4-BE49-F238E27FC236}">
                <a16:creationId xmlns:a16="http://schemas.microsoft.com/office/drawing/2014/main" id="{F357CD25-5B0F-554C-788D-787DCCD63932}"/>
              </a:ext>
            </a:extLst>
          </p:cNvPr>
          <p:cNvPicPr>
            <a:picLocks noGrp="1" noChangeAspect="1"/>
          </p:cNvPicPr>
          <p:nvPr>
            <p:ph sz="half" idx="2"/>
          </p:nvPr>
        </p:nvPicPr>
        <p:blipFill>
          <a:blip r:embed="rId2"/>
          <a:stretch>
            <a:fillRect/>
          </a:stretch>
        </p:blipFill>
        <p:spPr>
          <a:xfrm>
            <a:off x="1009071" y="2944813"/>
            <a:ext cx="4296934" cy="2784475"/>
          </a:xfrm>
        </p:spPr>
      </p:pic>
      <p:pic>
        <p:nvPicPr>
          <p:cNvPr id="17" name="Content Placeholder 16">
            <a:extLst>
              <a:ext uri="{FF2B5EF4-FFF2-40B4-BE49-F238E27FC236}">
                <a16:creationId xmlns:a16="http://schemas.microsoft.com/office/drawing/2014/main" id="{6D8CC71E-CAB6-8969-5EB7-BFB8EC7DAC98}"/>
              </a:ext>
            </a:extLst>
          </p:cNvPr>
          <p:cNvPicPr>
            <a:picLocks noGrp="1" noChangeAspect="1"/>
          </p:cNvPicPr>
          <p:nvPr>
            <p:ph sz="half" idx="20"/>
          </p:nvPr>
        </p:nvPicPr>
        <p:blipFill>
          <a:blip r:embed="rId3"/>
          <a:stretch>
            <a:fillRect/>
          </a:stretch>
        </p:blipFill>
        <p:spPr>
          <a:xfrm>
            <a:off x="6811035" y="2944813"/>
            <a:ext cx="4188093" cy="2784475"/>
          </a:xfrm>
        </p:spPr>
      </p:pic>
      <p:sp>
        <p:nvSpPr>
          <p:cNvPr id="15" name="Rectangle 14">
            <a:extLst>
              <a:ext uri="{FF2B5EF4-FFF2-40B4-BE49-F238E27FC236}">
                <a16:creationId xmlns:a16="http://schemas.microsoft.com/office/drawing/2014/main" id="{AF28D0E1-67F8-1794-585D-7318D97850EA}"/>
              </a:ext>
            </a:extLst>
          </p:cNvPr>
          <p:cNvSpPr/>
          <p:nvPr/>
        </p:nvSpPr>
        <p:spPr>
          <a:xfrm>
            <a:off x="1009071" y="2944368"/>
            <a:ext cx="4296934" cy="278447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8" name="Rectangle 17">
            <a:extLst>
              <a:ext uri="{FF2B5EF4-FFF2-40B4-BE49-F238E27FC236}">
                <a16:creationId xmlns:a16="http://schemas.microsoft.com/office/drawing/2014/main" id="{A5D40AEF-31F4-79CF-BC64-AD1377CB71D0}"/>
              </a:ext>
            </a:extLst>
          </p:cNvPr>
          <p:cNvSpPr/>
          <p:nvPr/>
        </p:nvSpPr>
        <p:spPr>
          <a:xfrm>
            <a:off x="6811035" y="2944368"/>
            <a:ext cx="4188093" cy="278447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16951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Host</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Improve response time to customer request, customers prefer quicker attention.</a:t>
            </a:r>
          </a:p>
          <a:p>
            <a:r>
              <a:rPr lang="en-US" dirty="0"/>
              <a:t>Aim towards attaining the ‘Superhost’ status, it attracts customers more.</a:t>
            </a:r>
          </a:p>
          <a:p>
            <a:r>
              <a:rPr lang="en-US" dirty="0"/>
              <a:t>Focus on the property types that are popular, there is more market for them.</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Aggregator</a:t>
            </a:r>
          </a:p>
          <a:p>
            <a:r>
              <a:rPr lang="en-US" dirty="0"/>
              <a:t>Platform</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Promote Cheaper Property types that are popular.</a:t>
            </a:r>
          </a:p>
          <a:p>
            <a:pPr indent="0">
              <a:buNone/>
            </a:pPr>
            <a:endParaRPr lang="en-US" dirty="0"/>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527048" y="3108960"/>
            <a:ext cx="3913632" cy="889834"/>
          </a:xfrm>
        </p:spPr>
        <p:txBody>
          <a:bodyPr/>
          <a:lstStyle/>
          <a:p>
            <a:r>
              <a:rPr lang="en-US" dirty="0"/>
              <a:t>Joel Charles</a:t>
            </a:r>
          </a:p>
          <a:p>
            <a:r>
              <a:rPr lang="en-US" dirty="0"/>
              <a:t>joelcharles906@gmail.com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a:xfrm>
            <a:off x="824102" y="4325111"/>
            <a:ext cx="1947672" cy="871921"/>
          </a:xfrm>
        </p:spPr>
        <p:txBody>
          <a:bodyPr/>
          <a:lstStyle/>
          <a:p>
            <a:r>
              <a:rPr lang="en-US" dirty="0"/>
              <a:t>Geographical</a:t>
            </a:r>
          </a:p>
          <a:p>
            <a:r>
              <a:rPr lang="en-US" dirty="0"/>
              <a:t>Insights</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92056" y="4326702"/>
            <a:ext cx="1947672" cy="870330"/>
          </a:xfrm>
        </p:spPr>
        <p:txBody>
          <a:bodyPr/>
          <a:lstStyle/>
          <a:p>
            <a:r>
              <a:rPr lang="en-US" dirty="0"/>
              <a:t>Pricing and Availability</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1"/>
            <a:ext cx="1947672" cy="870329"/>
          </a:xfrm>
        </p:spPr>
        <p:txBody>
          <a:bodyPr/>
          <a:lstStyle/>
          <a:p>
            <a:r>
              <a:rPr lang="en-US" dirty="0"/>
              <a:t>Host Performance</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279858" y="4319944"/>
            <a:ext cx="1947672" cy="1166456"/>
          </a:xfrm>
        </p:spPr>
        <p:txBody>
          <a:bodyPr/>
          <a:lstStyle/>
          <a:p>
            <a:r>
              <a:rPr lang="en-US" dirty="0"/>
              <a:t>Property and Room Type Analysis</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a:xfrm>
            <a:off x="9466008" y="4319944"/>
            <a:ext cx="1947672" cy="761342"/>
          </a:xfrm>
        </p:spPr>
        <p:txBody>
          <a:bodyPr/>
          <a:lstStyle/>
          <a:p>
            <a:r>
              <a:rPr lang="en-US" dirty="0"/>
              <a:t>Guest Satisfaction</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Hotel Aggregator Analytics Insights</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a:xfrm>
            <a:off x="10629145" y="6412479"/>
            <a:ext cx="640080" cy="246888"/>
          </a:xfrm>
        </p:spPr>
        <p:txBody>
          <a:bodyPr/>
          <a:lstStyle/>
          <a:p>
            <a:r>
              <a:rPr lang="en-US" dirty="0"/>
              <a:t>April 2024</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719072"/>
            <a:ext cx="5038344" cy="908381"/>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510086"/>
            <a:ext cx="5010912" cy="2130552"/>
          </a:xfrm>
        </p:spPr>
        <p:txBody>
          <a:bodyPr/>
          <a:lstStyle/>
          <a:p>
            <a:pPr algn="l"/>
            <a:endParaRPr lang="en-NG" sz="14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This project aims to analyze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 Through Power BI, interns will explore key metrics such as pricing, availability, host characteristics, and review scores to derive actionable insights for improving the overall quality and competitiveness of the listings. </a:t>
            </a:r>
            <a:endParaRPr lang="en-US" sz="14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1" name="Picture Placeholder 10">
            <a:extLst>
              <a:ext uri="{FF2B5EF4-FFF2-40B4-BE49-F238E27FC236}">
                <a16:creationId xmlns:a16="http://schemas.microsoft.com/office/drawing/2014/main" id="{B99B9503-2660-7679-459E-975D3EE4C970}"/>
              </a:ext>
            </a:extLst>
          </p:cNvPr>
          <p:cNvPicPr>
            <a:picLocks noGrp="1" noChangeAspect="1"/>
          </p:cNvPicPr>
          <p:nvPr>
            <p:ph type="pic" sz="quarter" idx="13"/>
          </p:nvPr>
        </p:nvPicPr>
        <p:blipFill>
          <a:blip r:embed="rId2"/>
          <a:srcRect l="7396" r="7396"/>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Geographical Insights</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April 2024</a:t>
            </a:r>
          </a:p>
        </p:txBody>
      </p:sp>
      <p:sp>
        <p:nvSpPr>
          <p:cNvPr id="17" name="Title 1">
            <a:extLst>
              <a:ext uri="{FF2B5EF4-FFF2-40B4-BE49-F238E27FC236}">
                <a16:creationId xmlns:a16="http://schemas.microsoft.com/office/drawing/2014/main" id="{8DEED19A-6463-A67E-F75C-B7EBF6E07BCE}"/>
              </a:ext>
            </a:extLst>
          </p:cNvPr>
          <p:cNvSpPr>
            <a:spLocks noGrp="1"/>
          </p:cNvSpPr>
          <p:nvPr>
            <p:ph type="title"/>
          </p:nvPr>
        </p:nvSpPr>
        <p:spPr>
          <a:xfrm>
            <a:off x="2704138" y="2229883"/>
            <a:ext cx="5234539" cy="1828222"/>
          </a:xfrm>
        </p:spPr>
        <p:txBody>
          <a:bodyPr/>
          <a:lstStyle/>
          <a:p>
            <a:r>
              <a:rPr lang="en-US" sz="5700" dirty="0"/>
              <a:t>Geographical Insights</a:t>
            </a:r>
          </a:p>
        </p:txBody>
      </p:sp>
      <p:pic>
        <p:nvPicPr>
          <p:cNvPr id="20" name="Picture Placeholder 15">
            <a:extLst>
              <a:ext uri="{FF2B5EF4-FFF2-40B4-BE49-F238E27FC236}">
                <a16:creationId xmlns:a16="http://schemas.microsoft.com/office/drawing/2014/main" id="{3014AA39-3676-009D-E675-129C7FE3BABE}"/>
              </a:ext>
            </a:extLst>
          </p:cNvPr>
          <p:cNvPicPr>
            <a:picLocks noChangeAspect="1"/>
          </p:cNvPicPr>
          <p:nvPr/>
        </p:nvPicPr>
        <p:blipFill>
          <a:blip r:embed="rId2"/>
          <a:srcRect/>
          <a:stretch/>
        </p:blipFill>
        <p:spPr>
          <a:xfrm flipH="1">
            <a:off x="6726214" y="1869948"/>
            <a:ext cx="3118104" cy="3118104"/>
          </a:xfrm>
          <a:prstGeom prst="pie">
            <a:avLst/>
          </a:prstGeom>
        </p:spPr>
      </p:pic>
    </p:spTree>
    <p:extLst>
      <p:ext uri="{BB962C8B-B14F-4D97-AF65-F5344CB8AC3E}">
        <p14:creationId xmlns:p14="http://schemas.microsoft.com/office/powerpoint/2010/main" val="61328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sz="1000" dirty="0"/>
              <a:t>Geographical Insights</a:t>
            </a:r>
            <a:endParaRPr lang="en-US"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April 2024</a:t>
            </a:r>
          </a:p>
        </p:txBody>
      </p:sp>
      <p:sp>
        <p:nvSpPr>
          <p:cNvPr id="11" name="Title 10">
            <a:extLst>
              <a:ext uri="{FF2B5EF4-FFF2-40B4-BE49-F238E27FC236}">
                <a16:creationId xmlns:a16="http://schemas.microsoft.com/office/drawing/2014/main" id="{A394E0D9-F869-26C5-551F-ACC53CC4AE10}"/>
              </a:ext>
            </a:extLst>
          </p:cNvPr>
          <p:cNvSpPr>
            <a:spLocks noGrp="1"/>
          </p:cNvSpPr>
          <p:nvPr>
            <p:ph type="title"/>
          </p:nvPr>
        </p:nvSpPr>
        <p:spPr>
          <a:xfrm>
            <a:off x="2662422" y="342098"/>
            <a:ext cx="6867155" cy="871259"/>
          </a:xfrm>
        </p:spPr>
        <p:txBody>
          <a:bodyPr/>
          <a:lstStyle/>
          <a:p>
            <a:r>
              <a:rPr lang="en-US" sz="4000" dirty="0"/>
              <a:t>Geographical Insights</a:t>
            </a:r>
            <a:endParaRPr lang="en-NG" sz="4000" dirty="0"/>
          </a:p>
        </p:txBody>
      </p:sp>
      <p:pic>
        <p:nvPicPr>
          <p:cNvPr id="20" name="Picture 19">
            <a:extLst>
              <a:ext uri="{FF2B5EF4-FFF2-40B4-BE49-F238E27FC236}">
                <a16:creationId xmlns:a16="http://schemas.microsoft.com/office/drawing/2014/main" id="{F68C7C4E-6DA9-FE81-AF69-F361740E961B}"/>
              </a:ext>
            </a:extLst>
          </p:cNvPr>
          <p:cNvPicPr>
            <a:picLocks noChangeAspect="1"/>
          </p:cNvPicPr>
          <p:nvPr/>
        </p:nvPicPr>
        <p:blipFill>
          <a:blip r:embed="rId2"/>
          <a:stretch>
            <a:fillRect/>
          </a:stretch>
        </p:blipFill>
        <p:spPr>
          <a:xfrm>
            <a:off x="285905" y="1557793"/>
            <a:ext cx="5960516" cy="4225490"/>
          </a:xfrm>
          <a:prstGeom prst="rect">
            <a:avLst/>
          </a:prstGeom>
        </p:spPr>
      </p:pic>
      <p:pic>
        <p:nvPicPr>
          <p:cNvPr id="22" name="Picture 21">
            <a:extLst>
              <a:ext uri="{FF2B5EF4-FFF2-40B4-BE49-F238E27FC236}">
                <a16:creationId xmlns:a16="http://schemas.microsoft.com/office/drawing/2014/main" id="{54E94225-087D-4A6C-8703-8B9DD7097264}"/>
              </a:ext>
            </a:extLst>
          </p:cNvPr>
          <p:cNvPicPr>
            <a:picLocks noChangeAspect="1"/>
          </p:cNvPicPr>
          <p:nvPr/>
        </p:nvPicPr>
        <p:blipFill>
          <a:blip r:embed="rId3"/>
          <a:stretch>
            <a:fillRect/>
          </a:stretch>
        </p:blipFill>
        <p:spPr>
          <a:xfrm>
            <a:off x="6618911" y="1546064"/>
            <a:ext cx="5042658" cy="4225490"/>
          </a:xfrm>
          <a:prstGeom prst="rect">
            <a:avLst/>
          </a:prstGeom>
        </p:spPr>
      </p:pic>
      <p:sp>
        <p:nvSpPr>
          <p:cNvPr id="23" name="Rectangle 22">
            <a:extLst>
              <a:ext uri="{FF2B5EF4-FFF2-40B4-BE49-F238E27FC236}">
                <a16:creationId xmlns:a16="http://schemas.microsoft.com/office/drawing/2014/main" id="{709E9551-87EC-C213-8089-78F44C956288}"/>
              </a:ext>
            </a:extLst>
          </p:cNvPr>
          <p:cNvSpPr/>
          <p:nvPr/>
        </p:nvSpPr>
        <p:spPr>
          <a:xfrm>
            <a:off x="285905" y="1557793"/>
            <a:ext cx="5960516" cy="422549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4" name="Rectangle 23">
            <a:extLst>
              <a:ext uri="{FF2B5EF4-FFF2-40B4-BE49-F238E27FC236}">
                <a16:creationId xmlns:a16="http://schemas.microsoft.com/office/drawing/2014/main" id="{174D5A56-F01D-1625-A2A2-E0834B1FA9FB}"/>
              </a:ext>
            </a:extLst>
          </p:cNvPr>
          <p:cNvSpPr/>
          <p:nvPr/>
        </p:nvSpPr>
        <p:spPr>
          <a:xfrm>
            <a:off x="6618911" y="1546063"/>
            <a:ext cx="5042658" cy="4237219"/>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Pricing/Availability</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April 2024</a:t>
            </a:r>
          </a:p>
        </p:txBody>
      </p:sp>
      <p:sp>
        <p:nvSpPr>
          <p:cNvPr id="17" name="Title 1">
            <a:extLst>
              <a:ext uri="{FF2B5EF4-FFF2-40B4-BE49-F238E27FC236}">
                <a16:creationId xmlns:a16="http://schemas.microsoft.com/office/drawing/2014/main" id="{8DEED19A-6463-A67E-F75C-B7EBF6E07BCE}"/>
              </a:ext>
            </a:extLst>
          </p:cNvPr>
          <p:cNvSpPr>
            <a:spLocks noGrp="1"/>
          </p:cNvSpPr>
          <p:nvPr>
            <p:ph type="title"/>
          </p:nvPr>
        </p:nvSpPr>
        <p:spPr>
          <a:xfrm>
            <a:off x="2826619" y="2372242"/>
            <a:ext cx="4000901" cy="1828222"/>
          </a:xfrm>
        </p:spPr>
        <p:txBody>
          <a:bodyPr/>
          <a:lstStyle/>
          <a:p>
            <a:r>
              <a:rPr lang="en-US" sz="5300" dirty="0"/>
              <a:t>Pricing </a:t>
            </a:r>
            <a:br>
              <a:rPr lang="en-US" sz="5300" dirty="0"/>
            </a:br>
            <a:r>
              <a:rPr lang="en-US" sz="5300" dirty="0"/>
              <a:t>and </a:t>
            </a:r>
            <a:r>
              <a:rPr lang="en-US" sz="5700" dirty="0"/>
              <a:t>Availability</a:t>
            </a:r>
          </a:p>
        </p:txBody>
      </p:sp>
      <p:pic>
        <p:nvPicPr>
          <p:cNvPr id="19" name="Picture 18">
            <a:extLst>
              <a:ext uri="{FF2B5EF4-FFF2-40B4-BE49-F238E27FC236}">
                <a16:creationId xmlns:a16="http://schemas.microsoft.com/office/drawing/2014/main" id="{4E176DEB-E645-1E8C-E8CD-B9CF29002E35}"/>
              </a:ext>
            </a:extLst>
          </p:cNvPr>
          <p:cNvPicPr>
            <a:picLocks noChangeAspect="1"/>
          </p:cNvPicPr>
          <p:nvPr/>
        </p:nvPicPr>
        <p:blipFill>
          <a:blip r:embed="rId2"/>
          <a:stretch>
            <a:fillRect/>
          </a:stretch>
        </p:blipFill>
        <p:spPr>
          <a:xfrm>
            <a:off x="5998993" y="626645"/>
            <a:ext cx="4762500" cy="4762500"/>
          </a:xfrm>
          <a:prstGeom prst="rect">
            <a:avLst/>
          </a:prstGeom>
        </p:spPr>
      </p:pic>
    </p:spTree>
    <p:extLst>
      <p:ext uri="{BB962C8B-B14F-4D97-AF65-F5344CB8AC3E}">
        <p14:creationId xmlns:p14="http://schemas.microsoft.com/office/powerpoint/2010/main" val="205175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p:txBody>
          <a:bodyPr/>
          <a:lstStyle/>
          <a:p>
            <a:r>
              <a:rPr lang="en-US" sz="5300" u="sng" dirty="0"/>
              <a:t>Pricing</a:t>
            </a:r>
            <a:r>
              <a:rPr lang="en-US" sz="5300" dirty="0"/>
              <a:t> </a:t>
            </a:r>
            <a:br>
              <a:rPr lang="en-US" sz="5300" dirty="0"/>
            </a:br>
            <a:endParaRPr lang="en-US" sz="5700" dirty="0"/>
          </a:p>
        </p:txBody>
      </p:sp>
      <p:sp>
        <p:nvSpPr>
          <p:cNvPr id="52" name="Text Placeholder 51">
            <a:extLst>
              <a:ext uri="{FF2B5EF4-FFF2-40B4-BE49-F238E27FC236}">
                <a16:creationId xmlns:a16="http://schemas.microsoft.com/office/drawing/2014/main" id="{6AD58CB7-D904-C367-0B2A-5E32C19D64B6}"/>
              </a:ext>
            </a:extLst>
          </p:cNvPr>
          <p:cNvSpPr>
            <a:spLocks noGrp="1"/>
          </p:cNvSpPr>
          <p:nvPr>
            <p:ph type="body" sz="quarter" idx="14"/>
          </p:nvPr>
        </p:nvSpPr>
        <p:spPr/>
        <p:txBody>
          <a:bodyPr/>
          <a:lstStyle/>
          <a:p>
            <a:r>
              <a:rPr lang="en-GB" dirty="0"/>
              <a:t>Average Prices by Room Type</a:t>
            </a:r>
            <a:endParaRPr lang="en-NG" dirty="0"/>
          </a:p>
        </p:txBody>
      </p:sp>
      <p:sp>
        <p:nvSpPr>
          <p:cNvPr id="53" name="Text Placeholder 52">
            <a:extLst>
              <a:ext uri="{FF2B5EF4-FFF2-40B4-BE49-F238E27FC236}">
                <a16:creationId xmlns:a16="http://schemas.microsoft.com/office/drawing/2014/main" id="{E419C6F2-E67E-F719-A22D-BB2B12421A42}"/>
              </a:ext>
            </a:extLst>
          </p:cNvPr>
          <p:cNvSpPr>
            <a:spLocks noGrp="1"/>
          </p:cNvSpPr>
          <p:nvPr>
            <p:ph type="body" sz="quarter" idx="19"/>
          </p:nvPr>
        </p:nvSpPr>
        <p:spPr/>
        <p:txBody>
          <a:bodyPr/>
          <a:lstStyle/>
          <a:p>
            <a:r>
              <a:rPr lang="en-GB" dirty="0"/>
              <a:t>Top Average Prices by Property Type</a:t>
            </a:r>
            <a:endParaRPr lang="en-NG" dirty="0"/>
          </a:p>
        </p:txBody>
      </p:sp>
      <p:pic>
        <p:nvPicPr>
          <p:cNvPr id="64" name="Content Placeholder 63">
            <a:extLst>
              <a:ext uri="{FF2B5EF4-FFF2-40B4-BE49-F238E27FC236}">
                <a16:creationId xmlns:a16="http://schemas.microsoft.com/office/drawing/2014/main" id="{4608355D-ED83-5149-51E9-AF6D97E9808F}"/>
              </a:ext>
            </a:extLst>
          </p:cNvPr>
          <p:cNvPicPr>
            <a:picLocks noGrp="1" noChangeAspect="1"/>
          </p:cNvPicPr>
          <p:nvPr>
            <p:ph sz="half" idx="20"/>
          </p:nvPr>
        </p:nvPicPr>
        <p:blipFill>
          <a:blip r:embed="rId2"/>
          <a:stretch>
            <a:fillRect/>
          </a:stretch>
        </p:blipFill>
        <p:spPr>
          <a:xfrm>
            <a:off x="6735198" y="2944813"/>
            <a:ext cx="4339766" cy="2784475"/>
          </a:xfrm>
        </p:spPr>
      </p:pic>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  Pricing/Availability</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72" name="Content Placeholder 71">
            <a:extLst>
              <a:ext uri="{FF2B5EF4-FFF2-40B4-BE49-F238E27FC236}">
                <a16:creationId xmlns:a16="http://schemas.microsoft.com/office/drawing/2014/main" id="{20F2D3E0-F7B7-25FB-5FD8-C6FA0E847847}"/>
              </a:ext>
            </a:extLst>
          </p:cNvPr>
          <p:cNvPicPr>
            <a:picLocks noGrp="1" noChangeAspect="1"/>
          </p:cNvPicPr>
          <p:nvPr>
            <p:ph sz="half" idx="2"/>
          </p:nvPr>
        </p:nvPicPr>
        <p:blipFill>
          <a:blip r:embed="rId3"/>
          <a:stretch>
            <a:fillRect/>
          </a:stretch>
        </p:blipFill>
        <p:spPr>
          <a:xfrm>
            <a:off x="1083312" y="2944813"/>
            <a:ext cx="4304026" cy="2784475"/>
          </a:xfrm>
        </p:spPr>
      </p:pic>
      <p:sp>
        <p:nvSpPr>
          <p:cNvPr id="73" name="Rectangle 72">
            <a:extLst>
              <a:ext uri="{FF2B5EF4-FFF2-40B4-BE49-F238E27FC236}">
                <a16:creationId xmlns:a16="http://schemas.microsoft.com/office/drawing/2014/main" id="{9784BF0C-511E-9015-8363-8F95FBF03E8C}"/>
              </a:ext>
            </a:extLst>
          </p:cNvPr>
          <p:cNvSpPr/>
          <p:nvPr/>
        </p:nvSpPr>
        <p:spPr>
          <a:xfrm>
            <a:off x="1083312" y="2944813"/>
            <a:ext cx="4304026" cy="278447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4" name="Rectangle 73">
            <a:extLst>
              <a:ext uri="{FF2B5EF4-FFF2-40B4-BE49-F238E27FC236}">
                <a16:creationId xmlns:a16="http://schemas.microsoft.com/office/drawing/2014/main" id="{E2DBEA40-ED5C-94AA-9204-91989787F082}"/>
              </a:ext>
            </a:extLst>
          </p:cNvPr>
          <p:cNvSpPr/>
          <p:nvPr/>
        </p:nvSpPr>
        <p:spPr>
          <a:xfrm>
            <a:off x="6748022" y="2944812"/>
            <a:ext cx="4304026" cy="278447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25180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3362D95-49CA-81D9-CF8E-B402F52E2C9B}"/>
              </a:ext>
            </a:extLst>
          </p:cNvPr>
          <p:cNvSpPr>
            <a:spLocks noGrp="1"/>
          </p:cNvSpPr>
          <p:nvPr>
            <p:ph type="title"/>
          </p:nvPr>
        </p:nvSpPr>
        <p:spPr/>
        <p:txBody>
          <a:bodyPr/>
          <a:lstStyle/>
          <a:p>
            <a:r>
              <a:rPr lang="en-US" sz="5300" u="sng" dirty="0"/>
              <a:t>Availability</a:t>
            </a:r>
            <a:endParaRPr lang="en-US" sz="5700" dirty="0"/>
          </a:p>
        </p:txBody>
      </p:sp>
      <p:sp>
        <p:nvSpPr>
          <p:cNvPr id="52" name="Text Placeholder 51">
            <a:extLst>
              <a:ext uri="{FF2B5EF4-FFF2-40B4-BE49-F238E27FC236}">
                <a16:creationId xmlns:a16="http://schemas.microsoft.com/office/drawing/2014/main" id="{6AD58CB7-D904-C367-0B2A-5E32C19D64B6}"/>
              </a:ext>
            </a:extLst>
          </p:cNvPr>
          <p:cNvSpPr>
            <a:spLocks noGrp="1"/>
          </p:cNvSpPr>
          <p:nvPr>
            <p:ph type="body" sz="quarter" idx="14"/>
          </p:nvPr>
        </p:nvSpPr>
        <p:spPr/>
        <p:txBody>
          <a:bodyPr/>
          <a:lstStyle/>
          <a:p>
            <a:r>
              <a:rPr lang="en-GB" sz="1600" dirty="0"/>
              <a:t>Average Monthly Availability by Property Type</a:t>
            </a:r>
            <a:endParaRPr lang="en-NG" sz="1600" dirty="0"/>
          </a:p>
        </p:txBody>
      </p:sp>
      <p:sp>
        <p:nvSpPr>
          <p:cNvPr id="53" name="Text Placeholder 52">
            <a:extLst>
              <a:ext uri="{FF2B5EF4-FFF2-40B4-BE49-F238E27FC236}">
                <a16:creationId xmlns:a16="http://schemas.microsoft.com/office/drawing/2014/main" id="{E419C6F2-E67E-F719-A22D-BB2B12421A42}"/>
              </a:ext>
            </a:extLst>
          </p:cNvPr>
          <p:cNvSpPr>
            <a:spLocks noGrp="1"/>
          </p:cNvSpPr>
          <p:nvPr>
            <p:ph type="body" sz="quarter" idx="19"/>
          </p:nvPr>
        </p:nvSpPr>
        <p:spPr/>
        <p:txBody>
          <a:bodyPr/>
          <a:lstStyle/>
          <a:p>
            <a:r>
              <a:rPr lang="en-GB" sz="1600" dirty="0"/>
              <a:t>Average Monthly Availability by Room Type</a:t>
            </a:r>
            <a:endParaRPr lang="en-NG" sz="1600" dirty="0"/>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  Pricing/Availability</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16" name="Content Placeholder 15">
            <a:extLst>
              <a:ext uri="{FF2B5EF4-FFF2-40B4-BE49-F238E27FC236}">
                <a16:creationId xmlns:a16="http://schemas.microsoft.com/office/drawing/2014/main" id="{FEF3B2F2-8D8A-BD37-6859-72062407DF45}"/>
              </a:ext>
            </a:extLst>
          </p:cNvPr>
          <p:cNvPicPr>
            <a:picLocks noGrp="1" noChangeAspect="1"/>
          </p:cNvPicPr>
          <p:nvPr>
            <p:ph sz="half" idx="20"/>
          </p:nvPr>
        </p:nvPicPr>
        <p:blipFill>
          <a:blip r:embed="rId2"/>
          <a:stretch>
            <a:fillRect/>
          </a:stretch>
        </p:blipFill>
        <p:spPr>
          <a:xfrm>
            <a:off x="6661150" y="2945247"/>
            <a:ext cx="4608513" cy="2782019"/>
          </a:xfrm>
        </p:spPr>
      </p:pic>
      <p:pic>
        <p:nvPicPr>
          <p:cNvPr id="11" name="Content Placeholder 10">
            <a:extLst>
              <a:ext uri="{FF2B5EF4-FFF2-40B4-BE49-F238E27FC236}">
                <a16:creationId xmlns:a16="http://schemas.microsoft.com/office/drawing/2014/main" id="{4F8D6EB0-6CEB-5394-440B-C7842B75C927}"/>
              </a:ext>
            </a:extLst>
          </p:cNvPr>
          <p:cNvPicPr>
            <a:picLocks noGrp="1" noChangeAspect="1"/>
          </p:cNvPicPr>
          <p:nvPr>
            <p:ph sz="half" idx="2"/>
          </p:nvPr>
        </p:nvPicPr>
        <p:blipFill>
          <a:blip r:embed="rId3"/>
          <a:stretch>
            <a:fillRect/>
          </a:stretch>
        </p:blipFill>
        <p:spPr>
          <a:xfrm>
            <a:off x="1033539" y="2944813"/>
            <a:ext cx="4503585" cy="2784475"/>
          </a:xfrm>
        </p:spPr>
      </p:pic>
      <p:sp>
        <p:nvSpPr>
          <p:cNvPr id="12" name="Rectangle 11">
            <a:extLst>
              <a:ext uri="{FF2B5EF4-FFF2-40B4-BE49-F238E27FC236}">
                <a16:creationId xmlns:a16="http://schemas.microsoft.com/office/drawing/2014/main" id="{7D65F57F-C5A0-823B-5CF0-3E1DFB4EC95A}"/>
              </a:ext>
            </a:extLst>
          </p:cNvPr>
          <p:cNvSpPr/>
          <p:nvPr/>
        </p:nvSpPr>
        <p:spPr>
          <a:xfrm>
            <a:off x="1021080" y="2944187"/>
            <a:ext cx="4503585" cy="278447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7" name="Rectangle 16">
            <a:extLst>
              <a:ext uri="{FF2B5EF4-FFF2-40B4-BE49-F238E27FC236}">
                <a16:creationId xmlns:a16="http://schemas.microsoft.com/office/drawing/2014/main" id="{056E35DC-AC2F-71EE-9758-87D909755C65}"/>
              </a:ext>
            </a:extLst>
          </p:cNvPr>
          <p:cNvSpPr/>
          <p:nvPr/>
        </p:nvSpPr>
        <p:spPr>
          <a:xfrm>
            <a:off x="6667335" y="2945247"/>
            <a:ext cx="4601890" cy="278447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417484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Host Performance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April 2024</a:t>
            </a:r>
          </a:p>
        </p:txBody>
      </p:sp>
      <p:sp>
        <p:nvSpPr>
          <p:cNvPr id="17" name="Title 1">
            <a:extLst>
              <a:ext uri="{FF2B5EF4-FFF2-40B4-BE49-F238E27FC236}">
                <a16:creationId xmlns:a16="http://schemas.microsoft.com/office/drawing/2014/main" id="{8DEED19A-6463-A67E-F75C-B7EBF6E07BCE}"/>
              </a:ext>
            </a:extLst>
          </p:cNvPr>
          <p:cNvSpPr>
            <a:spLocks noGrp="1"/>
          </p:cNvSpPr>
          <p:nvPr>
            <p:ph type="title"/>
          </p:nvPr>
        </p:nvSpPr>
        <p:spPr>
          <a:xfrm>
            <a:off x="2537860" y="2372242"/>
            <a:ext cx="4993907" cy="1828222"/>
          </a:xfrm>
        </p:spPr>
        <p:txBody>
          <a:bodyPr/>
          <a:lstStyle/>
          <a:p>
            <a:r>
              <a:rPr lang="en-US" sz="5200" dirty="0"/>
              <a:t>Host</a:t>
            </a:r>
            <a:br>
              <a:rPr lang="en-US" sz="5200" dirty="0"/>
            </a:br>
            <a:r>
              <a:rPr lang="en-US" sz="5200" dirty="0"/>
              <a:t>Performance</a:t>
            </a:r>
          </a:p>
        </p:txBody>
      </p:sp>
    </p:spTree>
    <p:extLst>
      <p:ext uri="{BB962C8B-B14F-4D97-AF65-F5344CB8AC3E}">
        <p14:creationId xmlns:p14="http://schemas.microsoft.com/office/powerpoint/2010/main" val="208574628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{87B644D7-47FB-4C3C-9A3B-CAE03C8B5D9C}tf11429527_win32</Template>
  <TotalTime>801</TotalTime>
  <Words>369</Words>
  <Application>Microsoft Office PowerPoint</Application>
  <PresentationFormat>Widescreen</PresentationFormat>
  <Paragraphs>94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DM Sans Medium</vt:lpstr>
      <vt:lpstr>Karla</vt:lpstr>
      <vt:lpstr>Univers Condensed Light</vt:lpstr>
      <vt:lpstr>Office Theme</vt:lpstr>
      <vt:lpstr>Hotel Aggregator Analytics Insights</vt:lpstr>
      <vt:lpstr>Agenda</vt:lpstr>
      <vt:lpstr>Introduction </vt:lpstr>
      <vt:lpstr>Geographical Insights</vt:lpstr>
      <vt:lpstr>Geographical Insights</vt:lpstr>
      <vt:lpstr>Pricing  and Availability</vt:lpstr>
      <vt:lpstr>Pricing  </vt:lpstr>
      <vt:lpstr>Availability</vt:lpstr>
      <vt:lpstr>Host Performance</vt:lpstr>
      <vt:lpstr>Superhost</vt:lpstr>
      <vt:lpstr>Host Response</vt:lpstr>
      <vt:lpstr>Review Score and  Guess Satisfaction</vt:lpstr>
      <vt:lpstr>Review Scores/Guest Satisfaction </vt:lpstr>
      <vt:lpstr>Property Type and Room Analysis</vt:lpstr>
      <vt:lpstr>Listings</vt:lpstr>
      <vt:lpstr>Areas of focus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Analytics Insights</dc:title>
  <dc:creator>Joel Charles</dc:creator>
  <cp:lastModifiedBy>Joel Charles</cp:lastModifiedBy>
  <cp:revision>3</cp:revision>
  <dcterms:created xsi:type="dcterms:W3CDTF">2024-04-01T09:56:26Z</dcterms:created>
  <dcterms:modified xsi:type="dcterms:W3CDTF">2024-04-01T23:18:01Z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